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9.png" ContentType="image/png"/>
  <Override PartName="/ppt/media/image6.png" ContentType="image/png"/>
  <Override PartName="/ppt/media/image31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27.png" ContentType="image/png"/>
  <Override PartName="/ppt/media/image34.gif" ContentType="image/gif"/>
  <Override PartName="/ppt/media/image9.png" ContentType="image/png"/>
  <Override PartName="/ppt/media/image30.png" ContentType="image/png"/>
  <Override PartName="/ppt/media/image5.png" ContentType="image/png"/>
  <Override PartName="/ppt/media/image28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.jpeg" ContentType="image/jpeg"/>
  <Override PartName="/ppt/media/image10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3817600" cy="7772400"/>
  <p:notesSz cx="9296400" cy="701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6246F4C-15A7-4624-BC42-2954E8A778E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2546280" y="876240"/>
            <a:ext cx="4203000" cy="236304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5440" cy="2758680"/>
          </a:xfrm>
          <a:prstGeom prst="rect">
            <a:avLst/>
          </a:prstGeom>
        </p:spPr>
        <p:txBody>
          <a:bodyPr lIns="93240" rIns="93240" tIns="46440" bIns="46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5265720" y="6658560"/>
            <a:ext cx="402660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8D96CAA-1CA6-48A4-BD5A-C5AF45B933E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90840" y="41731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062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89528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09972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9084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89528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09972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90840" y="309960"/>
            <a:ext cx="12435120" cy="6015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062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90840" y="41731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7062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89528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909972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9084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89528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909972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90840" y="309960"/>
            <a:ext cx="12435120" cy="6015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062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238440"/>
            <a:ext cx="13816080" cy="1532160"/>
          </a:xfrm>
          <a:prstGeom prst="rect">
            <a:avLst/>
          </a:prstGeom>
          <a:solidFill>
            <a:srgbClr val="001236"/>
          </a:solidFill>
          <a:ln w="12600">
            <a:solidFill>
              <a:srgbClr val="132743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18;p2" descr=""/>
          <p:cNvPicPr/>
          <p:nvPr/>
        </p:nvPicPr>
        <p:blipFill>
          <a:blip r:embed="rId3"/>
          <a:stretch/>
        </p:blipFill>
        <p:spPr>
          <a:xfrm>
            <a:off x="628200" y="457200"/>
            <a:ext cx="1369800" cy="912600"/>
          </a:xfrm>
          <a:prstGeom prst="rect">
            <a:avLst/>
          </a:prstGeom>
          <a:ln>
            <a:noFill/>
          </a:ln>
        </p:spPr>
      </p:pic>
      <p:pic>
        <p:nvPicPr>
          <p:cNvPr id="2" name="Google Shape;20;p2" descr="ONR Logo.png"/>
          <p:cNvPicPr/>
          <p:nvPr/>
        </p:nvPicPr>
        <p:blipFill>
          <a:blip r:embed="rId4"/>
          <a:stretch/>
        </p:blipFill>
        <p:spPr>
          <a:xfrm>
            <a:off x="11317680" y="457200"/>
            <a:ext cx="1870200" cy="9126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32;p4" descr=""/>
          <p:cNvPicPr/>
          <p:nvPr/>
        </p:nvPicPr>
        <p:blipFill>
          <a:blip r:embed="rId2"/>
          <a:srcRect l="0" t="0" r="1477" b="0"/>
          <a:stretch/>
        </p:blipFill>
        <p:spPr>
          <a:xfrm>
            <a:off x="0" y="0"/>
            <a:ext cx="13815720" cy="1232640"/>
          </a:xfrm>
          <a:prstGeom prst="rect">
            <a:avLst/>
          </a:prstGeom>
          <a:ln>
            <a:noFill/>
          </a:ln>
        </p:spPr>
      </p:pic>
      <p:pic>
        <p:nvPicPr>
          <p:cNvPr id="42" name="Google Shape;35;p4" descr=""/>
          <p:cNvPicPr/>
          <p:nvPr/>
        </p:nvPicPr>
        <p:blipFill>
          <a:blip r:embed="rId3"/>
          <a:stretch/>
        </p:blipFill>
        <p:spPr>
          <a:xfrm>
            <a:off x="628200" y="233280"/>
            <a:ext cx="1141200" cy="76644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gif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hyperlink" Target="https://www.weather.gov/source/zhu/ZHU_Training_Page/winds/Wx_Terms/Flight_Environment.htm" TargetMode="External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48640" y="1645920"/>
            <a:ext cx="6583320" cy="28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1" lang="en-US" sz="3800" spc="-1" strike="noStrike">
                <a:solidFill>
                  <a:srgbClr val="ffffff"/>
                </a:solidFill>
                <a:latin typeface="Arial"/>
                <a:ea typeface="DejaVu Sans"/>
              </a:rPr>
              <a:t>Historical Meteorological High-Altitude Wind Diversity Analysis for Aerial Platforms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402120" y="6546240"/>
            <a:ext cx="331056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Arial"/>
              </a:rPr>
              <a:t>¹Distributed Autonomous Systems Group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Arial"/>
              </a:rPr>
              <a:t>Adaptive Systems Section (Code 5517)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Arial"/>
              </a:rPr>
              <a:t>U.S. Naval Research Laboratory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Arial"/>
              </a:rPr>
              <a:t>tristan.schuler@nrl.navy.mil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640080" y="4879800"/>
            <a:ext cx="63950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c000"/>
                </a:solidFill>
                <a:latin typeface="Arial"/>
                <a:ea typeface="Arial"/>
              </a:rPr>
              <a:t>Tristan Schuler¹, Craig Motell²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10455120" y="6583680"/>
            <a:ext cx="2869200" cy="6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fabe07"/>
                </a:solidFill>
                <a:latin typeface="Arial"/>
                <a:ea typeface="DejaVu Sans"/>
              </a:rPr>
              <a:t>HAWG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fabe07"/>
                </a:solidFill>
                <a:latin typeface="Arial"/>
                <a:ea typeface="DejaVu Sans"/>
              </a:rPr>
              <a:t>Dec 6, 2023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3658680" y="1184400"/>
            <a:ext cx="1392480" cy="2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6"/>
          <p:cNvSpPr/>
          <p:nvPr/>
        </p:nvSpPr>
        <p:spPr>
          <a:xfrm>
            <a:off x="3455640" y="6547680"/>
            <a:ext cx="331056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fc000"/>
                </a:solidFill>
                <a:latin typeface="Arial"/>
                <a:ea typeface="Arial"/>
              </a:rPr>
              <a:t>²</a:t>
            </a: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DejaVu Sans"/>
              </a:rPr>
              <a:t>???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DejaVu Sans"/>
              </a:rPr>
              <a:t>???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DejaVu Sans"/>
              </a:rPr>
              <a:t>Naval Information Warfare Center Hawaii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DejaVu Sans"/>
              </a:rPr>
              <a:t>Craig.e.motell.civ@u.s..navy.mil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286000" y="365760"/>
            <a:ext cx="1005480" cy="10054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7863840" y="1463040"/>
            <a:ext cx="4205880" cy="421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EC7A311F-1963-4A53-8D8D-F3442AEE790B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Diversity Analysis for HABs (15-25 km)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365760" y="1371960"/>
            <a:ext cx="13258440" cy="16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Calm winds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(altitude region with winds &lt;2 knots)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QUESTION: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What speed would you consider calm winds for aerial platforms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C8A7326A-C920-496F-8136-76EB2EDA5372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Diversity Analysis for HABs (15-25 km)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365760" y="1371960"/>
            <a:ext cx="13258440" cy="16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81d41a"/>
                </a:solidFill>
                <a:latin typeface="Arial"/>
                <a:ea typeface="Arial"/>
              </a:rPr>
              <a:t>Opposing Winds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(16-sector freq. analysis, at least 1 pair of opposing sectors)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QUESTION: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Should there be additional parameters for labeling opposing winds?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Could there be a scale/ranking of Opposing winds?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07B5932D-46FA-4DAF-B016-EB78E043C8D6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Diversity Analysis for HABs (15-25 km)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365760" y="1371960"/>
            <a:ext cx="13258440" cy="20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a933"/>
                </a:solidFill>
                <a:latin typeface="Arial"/>
                <a:ea typeface="Arial"/>
              </a:rPr>
              <a:t>Full Wind Diversity</a:t>
            </a:r>
            <a:r>
              <a:rPr b="0" lang="en-US" sz="2600" spc="-1" strike="noStrike">
                <a:solidFill>
                  <a:srgbClr val="00a933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(8-sector freq. analysis, Either N-E-S-W or NE-SE-SW-NW)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Not all full wind diversities are equivalent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An ideal plot would have all sectors of equal size, and each one a different color)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212080" y="2651760"/>
            <a:ext cx="4480200" cy="47451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731520" y="2651760"/>
            <a:ext cx="4586400" cy="478188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640080" y="7284600"/>
            <a:ext cx="4571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Great full wind diversity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5857560" y="7312680"/>
            <a:ext cx="392940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Poor full wind diversity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3" name="Line 6"/>
          <p:cNvSpPr/>
          <p:nvPr/>
        </p:nvSpPr>
        <p:spPr>
          <a:xfrm>
            <a:off x="7589520" y="5212080"/>
            <a:ext cx="2286000" cy="914400"/>
          </a:xfrm>
          <a:prstGeom prst="line">
            <a:avLst/>
          </a:prstGeom>
          <a:ln w="1908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7"/>
          <p:cNvSpPr/>
          <p:nvPr/>
        </p:nvSpPr>
        <p:spPr>
          <a:xfrm>
            <a:off x="9889920" y="5893920"/>
            <a:ext cx="3642840" cy="689400"/>
          </a:xfrm>
          <a:prstGeom prst="rect">
            <a:avLst/>
          </a:prstGeom>
          <a:noFill/>
          <a:ln>
            <a:solidFill>
              <a:srgbClr val="000000"/>
            </a:solidFill>
            <a:custDash>
              <a:ds d="197000" sp="127000"/>
            </a:custDash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This small southerly wind sector at 21.5 km passes the full wind diversity test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CDD72B41-397D-4158-8884-72AEFCA1BE57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Additional Obesevations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365760" y="1371960"/>
            <a:ext cx="13258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182880" y="1371600"/>
            <a:ext cx="1325844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Diurnal Wind Changes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59" name="Picture 10" descr=""/>
          <p:cNvPicPr/>
          <p:nvPr/>
        </p:nvPicPr>
        <p:blipFill>
          <a:blip r:embed="rId1"/>
          <a:stretch/>
        </p:blipFill>
        <p:spPr>
          <a:xfrm rot="16200000">
            <a:off x="5356080" y="953280"/>
            <a:ext cx="5289120" cy="685764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82880" y="3933000"/>
            <a:ext cx="457164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highlight>
                  <a:srgbClr val="ffff00"/>
                </a:highlight>
                <a:latin typeface="Arial"/>
                <a:ea typeface="Arial"/>
              </a:rPr>
              <a:t>CRAIG, we need to change the location of this plot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3B006ED5-F6E5-40C4-97AD-FEA4E99CAB35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Opposing Winds Monthly Probabilities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7863840" y="1371600"/>
            <a:ext cx="2680200" cy="585180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10881360" y="1325880"/>
            <a:ext cx="2742840" cy="598896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743040" y="3291840"/>
            <a:ext cx="6937560" cy="1648440"/>
          </a:xfrm>
          <a:prstGeom prst="rect">
            <a:avLst/>
          </a:prstGeom>
          <a:blipFill rotWithShape="0">
            <a:blip r:embed="rId3"/>
            <a:stretch>
              <a:fillRect l="0" t="0" r="0" b="-49621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3474720" y="5364000"/>
            <a:ext cx="19198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203864"/>
                </a:solidFill>
                <a:latin typeface="Arial"/>
                <a:ea typeface="Arial"/>
              </a:rPr>
              <a:t>Altitude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2011680" y="4974120"/>
            <a:ext cx="5028840" cy="334440"/>
          </a:xfrm>
          <a:custGeom>
            <a:avLst/>
            <a:gdLst/>
            <a:ahLst/>
            <a:rect l="l" t="t" r="r" b="b"/>
            <a:pathLst>
              <a:path w="13972" h="932">
                <a:moveTo>
                  <a:pt x="0" y="465"/>
                </a:moveTo>
                <a:lnTo>
                  <a:pt x="2781" y="0"/>
                </a:lnTo>
                <a:lnTo>
                  <a:pt x="2781" y="232"/>
                </a:lnTo>
                <a:lnTo>
                  <a:pt x="11189" y="232"/>
                </a:lnTo>
                <a:lnTo>
                  <a:pt x="11189" y="0"/>
                </a:lnTo>
                <a:lnTo>
                  <a:pt x="13971" y="465"/>
                </a:lnTo>
                <a:lnTo>
                  <a:pt x="11189" y="931"/>
                </a:lnTo>
                <a:lnTo>
                  <a:pt x="11189" y="698"/>
                </a:lnTo>
                <a:lnTo>
                  <a:pt x="2781" y="698"/>
                </a:lnTo>
                <a:lnTo>
                  <a:pt x="2781" y="931"/>
                </a:lnTo>
                <a:lnTo>
                  <a:pt x="0" y="465"/>
                </a:lnTo>
              </a:path>
            </a:pathLst>
          </a:custGeom>
          <a:solidFill>
            <a:srgbClr val="2a6099"/>
          </a:solidFill>
          <a:ln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6"/>
          <p:cNvSpPr/>
          <p:nvPr/>
        </p:nvSpPr>
        <p:spPr>
          <a:xfrm rot="16173000">
            <a:off x="-1343880" y="4284000"/>
            <a:ext cx="3108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203864"/>
                </a:solidFill>
                <a:latin typeface="Arial"/>
                <a:ea typeface="Arial"/>
              </a:rPr>
              <a:t>Sounding Timestamp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9" name="CustomShape 7"/>
          <p:cNvSpPr/>
          <p:nvPr/>
        </p:nvSpPr>
        <p:spPr>
          <a:xfrm rot="5389200">
            <a:off x="-374040" y="4099320"/>
            <a:ext cx="1894680" cy="334440"/>
          </a:xfrm>
          <a:custGeom>
            <a:avLst/>
            <a:gdLst/>
            <a:ahLst/>
            <a:rect l="l" t="t" r="r" b="b"/>
            <a:pathLst>
              <a:path w="5266" h="937">
                <a:moveTo>
                  <a:pt x="0" y="471"/>
                </a:moveTo>
                <a:lnTo>
                  <a:pt x="1048" y="5"/>
                </a:lnTo>
                <a:lnTo>
                  <a:pt x="1047" y="237"/>
                </a:lnTo>
                <a:lnTo>
                  <a:pt x="4215" y="232"/>
                </a:lnTo>
                <a:lnTo>
                  <a:pt x="4216" y="0"/>
                </a:lnTo>
                <a:lnTo>
                  <a:pt x="5265" y="464"/>
                </a:lnTo>
                <a:lnTo>
                  <a:pt x="4216" y="931"/>
                </a:lnTo>
                <a:lnTo>
                  <a:pt x="4216" y="698"/>
                </a:lnTo>
                <a:lnTo>
                  <a:pt x="1048" y="703"/>
                </a:lnTo>
                <a:lnTo>
                  <a:pt x="1048" y="936"/>
                </a:lnTo>
                <a:lnTo>
                  <a:pt x="0" y="471"/>
                </a:lnTo>
              </a:path>
            </a:pathLst>
          </a:custGeom>
          <a:solidFill>
            <a:srgbClr val="2a6099"/>
          </a:solidFill>
          <a:ln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8"/>
          <p:cNvSpPr/>
          <p:nvPr/>
        </p:nvSpPr>
        <p:spPr>
          <a:xfrm>
            <a:off x="657360" y="1348920"/>
            <a:ext cx="6931800" cy="286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Typically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~60 soundings per month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per station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More when tracking weather phenomenon (hurricane, cyclone, vortex, etc.)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171" name="CustomShape 9"/>
          <p:cNvSpPr/>
          <p:nvPr/>
        </p:nvSpPr>
        <p:spPr>
          <a:xfrm>
            <a:off x="217800" y="6949440"/>
            <a:ext cx="7371360" cy="639720"/>
          </a:xfrm>
          <a:prstGeom prst="rect">
            <a:avLst/>
          </a:prstGeom>
          <a:blipFill rotWithShape="0">
            <a:blip r:embed="rId4"/>
            <a:stretch>
              <a:fillRect l="0" t="-115321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10"/>
          <p:cNvSpPr/>
          <p:nvPr/>
        </p:nvSpPr>
        <p:spPr>
          <a:xfrm>
            <a:off x="822960" y="7223760"/>
            <a:ext cx="6857640" cy="456840"/>
          </a:xfrm>
          <a:prstGeom prst="rect">
            <a:avLst/>
          </a:prstGeom>
          <a:noFill/>
          <a:ln w="57240">
            <a:solidFill>
              <a:srgbClr val="00baf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1"/>
          <p:cNvSpPr/>
          <p:nvPr/>
        </p:nvSpPr>
        <p:spPr>
          <a:xfrm>
            <a:off x="565920" y="6066360"/>
            <a:ext cx="693180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Calculate the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average probability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at each altitude level in a given month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001CEE68-1BB5-4D7C-BF39-4B6DB21D187B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Opposing Wind Annual Probabilities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39760" y="1309320"/>
            <a:ext cx="5429160" cy="289656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4046400" y="4485600"/>
            <a:ext cx="5645880" cy="301212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8046720" y="1272960"/>
            <a:ext cx="5668920" cy="302436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365760" y="4267080"/>
            <a:ext cx="4571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Salt Lake City (2022)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9784080" y="4358520"/>
            <a:ext cx="4571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Corpus Christi (2014)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-91440" y="6797880"/>
            <a:ext cx="457164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Boa Vista, Brazil (2021) [Near Equator]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F8DE7E40-E630-40B9-842C-F12B27BC97B1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Western Hemisphere Wind Diversity in 2022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65760" y="1371960"/>
            <a:ext cx="13258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rcRect l="9918" t="14992" r="15959" b="14416"/>
          <a:stretch/>
        </p:blipFill>
        <p:spPr>
          <a:xfrm>
            <a:off x="3017520" y="1306440"/>
            <a:ext cx="6981480" cy="664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72EAC10A-0D0D-4D99-9E6B-38BCB6403270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Global Climatalogical effects Effects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57360" y="1348920"/>
            <a:ext cx="12154320" cy="32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El Nino, La Nina?</a:t>
            </a:r>
            <a:endParaRPr b="0" lang="en-US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Coriolis Effects?</a:t>
            </a:r>
            <a:endParaRPr b="0" lang="en-US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Climate Change</a:t>
            </a:r>
            <a:endParaRPr b="0" lang="en-US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Hurricane Season,</a:t>
            </a:r>
            <a:endParaRPr b="0" lang="en-US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Polar Vortex?  </a:t>
            </a:r>
            <a:endParaRPr b="0" lang="en-US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Etc.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728240" y="2841480"/>
            <a:ext cx="3951720" cy="9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5400" spc="-1" strike="noStrike">
                <a:solidFill>
                  <a:srgbClr val="fabe07"/>
                </a:solidFill>
                <a:latin typeface="Arial"/>
                <a:ea typeface="Arial"/>
              </a:rPr>
              <a:t>Questions?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3D56D5AE-F8AA-44A2-ACAB-7A9FB6BA5ADA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Introduction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657360" y="1348920"/>
            <a:ext cx="12154320" cy="365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Why is this historical wind analysis important?</a:t>
            </a:r>
            <a:endParaRPr b="0" lang="en-US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Many High Altitude Platforms utilize or avoid certain winds for controllability in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High Altitude balloons can use opposing and/or calm winds for station keeping and trajectory following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Solar Planes look for calm or winds blowing in the path of flight to improve efficiency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645920" y="4760640"/>
            <a:ext cx="4285440" cy="211392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7303680" y="4599000"/>
            <a:ext cx="3577320" cy="244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E540C977-CDA8-49E7-AEA9-F6320B77DFB8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2743200" y="36684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Problems with using Global Forecasts for Wind Diveristy Analysis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182880" y="1371600"/>
            <a:ext cx="13258440" cy="246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Vertical resolution decreases with an increase in altitude in Global forecasts. (Can be several km gaps in data)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Comparing soundings to forecasts shows there is a lot of wind shifts in those gaps. 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QUESTION: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Are there Global Forecasts (Gov or Public) with higher resolution?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3108960"/>
            <a:ext cx="5466600" cy="437328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5958000" y="3291840"/>
            <a:ext cx="7117920" cy="399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48DD758D-7944-41DF-BA52-AEFDD94786BF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Batch Analysis of Global Radiosonde Data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365760" y="1525320"/>
            <a:ext cx="13258440" cy="32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There are over 2000 weather stations across every continent that regularly launch radiosondes for assimilation into global forecast models</a:t>
            </a:r>
            <a:endParaRPr b="0" lang="en-US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We are currently developing software to bulk download locally and perform batch analysis of global sounding data</a:t>
            </a:r>
            <a:endParaRPr b="0" lang="en-US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Currently, we have downloaded and analyzed over 1.5 million soundings in North America for the past decade [2012-2023] to perform historical wind diversity analysis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3749040" y="4160880"/>
            <a:ext cx="6949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F46CB05E-E026-4774-A354-ACD9649527FF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How to Read a Traditional Wind Rose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2560320" y="1641600"/>
            <a:ext cx="7497720" cy="567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7315200" y="2560320"/>
            <a:ext cx="4754520" cy="488772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914400" y="2560320"/>
            <a:ext cx="4754520" cy="480096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3A8743AD-CB45-41F2-90B3-DC4AEC194F7C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Modifying Wind Roses (Going forward)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657360" y="1348920"/>
            <a:ext cx="12154320" cy="20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For data analysis we are changing from a traditional wind rose (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BLOWING FROM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) to a mathematical vector-based representation (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BLOWING TO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)  for physics-based and numerical simulation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5338080" y="3749040"/>
            <a:ext cx="2525400" cy="2525400"/>
          </a:xfrm>
          <a:prstGeom prst="rect">
            <a:avLst/>
          </a:prstGeom>
          <a:ln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8046720" y="7132320"/>
            <a:ext cx="310860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(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BLOWING TO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1645920" y="7223760"/>
            <a:ext cx="34743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(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BLOWING FROM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)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8859600" y="1767960"/>
            <a:ext cx="4856040" cy="486360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9307F0F7-05E8-45DF-B5D8-65E63C1CEF0E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3 Ways to visualize the same sounding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182880" y="1832400"/>
            <a:ext cx="4480200" cy="465228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274320" y="6522120"/>
            <a:ext cx="41144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SPEED FREQUENCY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4937760" y="6553080"/>
            <a:ext cx="41144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ALT FREQUENCY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8686800" y="6553080"/>
            <a:ext cx="46630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 algn="ctr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“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3D” POLAR WIND PLOT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91440" y="7009920"/>
            <a:ext cx="4663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203864"/>
                </a:solidFill>
                <a:latin typeface="Arial"/>
                <a:ea typeface="Arial"/>
              </a:rPr>
              <a:t>[standard “blow to” wind rose]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4530600" y="1920240"/>
            <a:ext cx="4430160" cy="454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F6B2CEB8-E8FC-4E1E-A6F3-D1F2A6F4A72D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Diversity Analysis for HABs (15-25 km)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365760" y="1554480"/>
            <a:ext cx="13258440" cy="29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4 CATEGORIES for WIND DIVERSITY: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Fail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, No Opposing winds</a:t>
            </a:r>
            <a:endParaRPr b="0" lang="en-US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Calm winds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(altitude region with winds &lt;2 knots)</a:t>
            </a:r>
            <a:endParaRPr b="0" lang="en-US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81d41a"/>
                </a:solidFill>
                <a:latin typeface="Arial"/>
                <a:ea typeface="Arial"/>
              </a:rPr>
              <a:t>Opposing Winds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(16-sector freq. analysis, at least 1 pair of opposing sectors)</a:t>
            </a:r>
            <a:endParaRPr b="0" lang="en-US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a933"/>
                </a:solidFill>
                <a:latin typeface="Arial"/>
                <a:ea typeface="Arial"/>
              </a:rPr>
              <a:t>Full Wind Diversity</a:t>
            </a:r>
            <a:r>
              <a:rPr b="0" lang="en-US" sz="2600" spc="-1" strike="noStrike">
                <a:solidFill>
                  <a:srgbClr val="00a933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(8-sector freq. analysis, Either N-E-S-W or NE-SE-SW-NW)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rcRect l="0" t="0" r="56547" b="0"/>
          <a:stretch/>
        </p:blipFill>
        <p:spPr>
          <a:xfrm>
            <a:off x="9142200" y="2135520"/>
            <a:ext cx="2378880" cy="263520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9787320" y="7199640"/>
            <a:ext cx="3388680" cy="4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8A1469A4-9581-4697-9D22-FD831251389E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2826360" y="640080"/>
            <a:ext cx="10047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Diversity Analysis for HABs (15-25 km)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365760" y="1371960"/>
            <a:ext cx="13258440" cy="20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Fail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, No Opposing winds</a:t>
            </a:r>
            <a:endParaRPr b="0" lang="en-US" sz="2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Typical in the continental USA throughout the winter months (Nov-Mar) when the subtropical jet stream dominates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91440" y="3383280"/>
            <a:ext cx="3997080" cy="39315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4016520" y="3504240"/>
            <a:ext cx="4029840" cy="3902040"/>
          </a:xfrm>
          <a:prstGeom prst="rect">
            <a:avLst/>
          </a:prstGeom>
          <a:ln>
            <a:noFill/>
          </a:ln>
        </p:spPr>
      </p:pic>
      <p:sp>
        <p:nvSpPr>
          <p:cNvPr id="138" name="CustomShape 4"/>
          <p:cNvSpPr/>
          <p:nvPr/>
        </p:nvSpPr>
        <p:spPr>
          <a:xfrm>
            <a:off x="182880" y="7498080"/>
            <a:ext cx="803196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hlinkClick r:id="rId4"/>
              </a:rPr>
              <a:t>https://www.weather.gov/source/zhu/ZHU_Training_Page/winds/Wx_Terms/Flight_Environment.htm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5"/>
          <a:stretch/>
        </p:blipFill>
        <p:spPr>
          <a:xfrm>
            <a:off x="8503920" y="4799880"/>
            <a:ext cx="3840120" cy="251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b365d"/>
      </a:dk2>
      <a:lt2>
        <a:srgbClr val="fabe07"/>
      </a:lt2>
      <a:accent1>
        <a:srgbClr val="1b365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b365d"/>
      </a:dk2>
      <a:lt2>
        <a:srgbClr val="fabe07"/>
      </a:lt2>
      <a:accent1>
        <a:srgbClr val="1b365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b365d"/>
      </a:dk2>
      <a:lt2>
        <a:srgbClr val="fabe07"/>
      </a:lt2>
      <a:accent1>
        <a:srgbClr val="1b365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ED7DC9E1E764EB54EFD225770C6C9" ma:contentTypeVersion="13" ma:contentTypeDescription="Create a new document." ma:contentTypeScope="" ma:versionID="a627693c11f0e70930b1f55b80e1dd2d">
  <xsd:schema xmlns:xsd="http://www.w3.org/2001/XMLSchema" xmlns:xs="http://www.w3.org/2001/XMLSchema" xmlns:p="http://schemas.microsoft.com/office/2006/metadata/properties" xmlns:ns2="a19fcf24-b5a3-4768-8688-f3ccf55adf13" xmlns:ns3="a94cdab9-b6d1-411c-b43c-cbd3cb385a52" targetNamespace="http://schemas.microsoft.com/office/2006/metadata/properties" ma:root="true" ma:fieldsID="50c56dd3323155bfc5964d3709aceed2" ns2:_="" ns3:_="">
    <xsd:import namespace="a19fcf24-b5a3-4768-8688-f3ccf55adf13"/>
    <xsd:import namespace="a94cdab9-b6d1-411c-b43c-cbd3cb385a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9fcf24-b5a3-4768-8688-f3ccf55adf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cef215b-19b7-4691-95f4-27d2fe62d5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4cdab9-b6d1-411c-b43c-cbd3cb385a5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255a985-fbe8-467b-b57a-df048628350b}" ma:internalName="TaxCatchAll" ma:showField="CatchAllData" ma:web="a94cdab9-b6d1-411c-b43c-cbd3cb385a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3C58E-6F29-41C2-80AB-9A0F594253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9fcf24-b5a3-4768-8688-f3ccf55adf13"/>
    <ds:schemaRef ds:uri="a94cdab9-b6d1-411c-b43c-cbd3cb385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F95217-49D7-47DC-9180-403F052AF7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Application>LibreOffice/6.4.7.2$Linux_X86_64 LibreOffice_project/40$Build-2</Application>
  <Words>751</Words>
  <Paragraphs>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Powell, Michaella</dc:creator>
  <dc:description/>
  <dc:language>en-US</dc:language>
  <cp:lastModifiedBy/>
  <dcterms:modified xsi:type="dcterms:W3CDTF">2023-11-29T15:41:33Z</dcterms:modified>
  <cp:revision>1174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4</vt:i4>
  </property>
  <property fmtid="{D5CDD505-2E9C-101B-9397-08002B2CF9AE}" pid="7" name="Notes">
    <vt:i4>3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